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71" r:id="rId9"/>
    <p:sldId id="272" r:id="rId10"/>
    <p:sldId id="275" r:id="rId11"/>
    <p:sldId id="263" r:id="rId12"/>
    <p:sldId id="265" r:id="rId13"/>
    <p:sldId id="284" r:id="rId14"/>
    <p:sldId id="293" r:id="rId15"/>
    <p:sldId id="266" r:id="rId16"/>
    <p:sldId id="269" r:id="rId17"/>
    <p:sldId id="270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6" r:id="rId26"/>
    <p:sldId id="287" r:id="rId27"/>
    <p:sldId id="288" r:id="rId28"/>
    <p:sldId id="289" r:id="rId29"/>
    <p:sldId id="285" r:id="rId30"/>
    <p:sldId id="297" r:id="rId31"/>
    <p:sldId id="298" r:id="rId32"/>
    <p:sldId id="291" r:id="rId33"/>
    <p:sldId id="268" r:id="rId34"/>
    <p:sldId id="294" r:id="rId35"/>
    <p:sldId id="296" r:id="rId36"/>
    <p:sldId id="295" r:id="rId3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dık ZUHUR" userId="9ff28e78-bf78-4ed5-9bcd-f14a490a98e5" providerId="ADAL" clId="{1F0EF46F-5B2A-449C-A76D-8E2725A7314E}"/>
    <pc:docChg chg="delSld modSld">
      <pc:chgData name="Sadık ZUHUR" userId="9ff28e78-bf78-4ed5-9bcd-f14a490a98e5" providerId="ADAL" clId="{1F0EF46F-5B2A-449C-A76D-8E2725A7314E}" dt="2023-03-29T10:53:58.454" v="56" actId="2696"/>
      <pc:docMkLst>
        <pc:docMk/>
      </pc:docMkLst>
      <pc:sldChg chg="modSp mod">
        <pc:chgData name="Sadık ZUHUR" userId="9ff28e78-bf78-4ed5-9bcd-f14a490a98e5" providerId="ADAL" clId="{1F0EF46F-5B2A-449C-A76D-8E2725A7314E}" dt="2023-03-29T10:51:52.426" v="52" actId="20577"/>
        <pc:sldMkLst>
          <pc:docMk/>
          <pc:sldMk cId="139590050" sldId="261"/>
        </pc:sldMkLst>
        <pc:spChg chg="mod">
          <ac:chgData name="Sadık ZUHUR" userId="9ff28e78-bf78-4ed5-9bcd-f14a490a98e5" providerId="ADAL" clId="{1F0EF46F-5B2A-449C-A76D-8E2725A7314E}" dt="2023-03-29T10:51:52.426" v="52" actId="20577"/>
          <ac:spMkLst>
            <pc:docMk/>
            <pc:sldMk cId="139590050" sldId="261"/>
            <ac:spMk id="3" creationId="{00000000-0000-0000-0000-000000000000}"/>
          </ac:spMkLst>
        </pc:spChg>
      </pc:sldChg>
      <pc:sldChg chg="del">
        <pc:chgData name="Sadık ZUHUR" userId="9ff28e78-bf78-4ed5-9bcd-f14a490a98e5" providerId="ADAL" clId="{1F0EF46F-5B2A-449C-A76D-8E2725A7314E}" dt="2023-03-29T10:52:15.121" v="53" actId="2696"/>
        <pc:sldMkLst>
          <pc:docMk/>
          <pc:sldMk cId="3189650440" sldId="262"/>
        </pc:sldMkLst>
      </pc:sldChg>
      <pc:sldChg chg="del">
        <pc:chgData name="Sadık ZUHUR" userId="9ff28e78-bf78-4ed5-9bcd-f14a490a98e5" providerId="ADAL" clId="{1F0EF46F-5B2A-449C-A76D-8E2725A7314E}" dt="2023-03-29T10:53:03.063" v="54" actId="2696"/>
        <pc:sldMkLst>
          <pc:docMk/>
          <pc:sldMk cId="3468598668" sldId="264"/>
        </pc:sldMkLst>
      </pc:sldChg>
      <pc:sldChg chg="del">
        <pc:chgData name="Sadık ZUHUR" userId="9ff28e78-bf78-4ed5-9bcd-f14a490a98e5" providerId="ADAL" clId="{1F0EF46F-5B2A-449C-A76D-8E2725A7314E}" dt="2023-03-29T10:53:35.366" v="55" actId="2696"/>
        <pc:sldMkLst>
          <pc:docMk/>
          <pc:sldMk cId="4010845775" sldId="273"/>
        </pc:sldMkLst>
      </pc:sldChg>
      <pc:sldChg chg="del">
        <pc:chgData name="Sadık ZUHUR" userId="9ff28e78-bf78-4ed5-9bcd-f14a490a98e5" providerId="ADAL" clId="{1F0EF46F-5B2A-449C-A76D-8E2725A7314E}" dt="2023-03-29T10:53:58.454" v="56" actId="2696"/>
        <pc:sldMkLst>
          <pc:docMk/>
          <pc:sldMk cId="1952714812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85B2B-1CEF-49A6-B2AC-28F1F84EE1D6}" type="datetimeFigureOut">
              <a:rPr lang="tr-TR" smtClean="0"/>
              <a:t>29.03.2023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BB389-0A7B-4D12-9679-48D132308DB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5012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Staj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dosyasýnýn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günlük sayfalar halinde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olmasý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günlük tutar gibi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yazýlacaðý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anlamýna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gelmemektedir. Staj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dosyasý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sayfalarýna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sadece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yapmýþ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olduðunuz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iþin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detaylarý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ile ilgili bilgiler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yazmalýsýnýz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Prensip olarak, staj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dosyasýnýn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her bir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sayfasýna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 gün içerisinde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yaptýðýnýz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iþlerle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ilgili bilgiler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yazmanýz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gerekmektedir. Ancak bazen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iþler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bir günde bitmez.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Örneðin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tüm staj boyunca sadece bir proje ya da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iþ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ile ilgili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çalýþmýþ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olabileceðiniz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gibi sadece bir gün içerisinde birden fazla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iþte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yapmýþ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olabilirsiniz. Böyle durumlarda günlük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deðil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belirli bir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iþin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aþamalarýný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staj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sayfalarýna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gün tarihine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bakmaksýzýn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sýrasýyla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yazabilirsiniz.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BB389-0A7B-4D12-9679-48D132308DBB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3318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BB389-0A7B-4D12-9679-48D132308DBB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3318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BB389-0A7B-4D12-9679-48D132308DBB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3318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BB389-0A7B-4D12-9679-48D132308DBB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3318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BB389-0A7B-4D12-9679-48D132308DBB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3318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BB389-0A7B-4D12-9679-48D132308DBB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3318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BB389-0A7B-4D12-9679-48D132308DBB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3318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BB389-0A7B-4D12-9679-48D132308DBB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3318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BB389-0A7B-4D12-9679-48D132308DBB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3318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BB389-0A7B-4D12-9679-48D132308DBB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3318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BB389-0A7B-4D12-9679-48D132308DBB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331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</p:spPr>
        <p:txBody>
          <a:bodyPr/>
          <a:lstStyle>
            <a:lvl1pPr algn="ctr">
              <a:defRPr/>
            </a:lvl1pPr>
          </a:lstStyle>
          <a:p>
            <a:r>
              <a:rPr lang="tr-TR"/>
              <a:t>Asıl başlık stili için tıklatın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403648" y="4365104"/>
            <a:ext cx="6400800" cy="1752600"/>
          </a:xfr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>
              <a:buNone/>
              <a:defRPr b="1" cap="none" spc="0">
                <a:ln w="11430"/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75000">
                      <a:schemeClr val="accent6">
                        <a:lumMod val="75000"/>
                      </a:schemeClr>
                    </a:gs>
                    <a:gs pos="100000">
                      <a:schemeClr val="accent6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A36D4-C4EF-4CC4-AB37-88BB0E051E99}" type="datetime1">
              <a:rPr lang="tr-TR" smtClean="0"/>
              <a:t>29.03.2023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IĞDIR MESLEK YÜKSEKOKULU / STAJ PROSEDÜRÜ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E588-5DE6-4D97-BFED-FC47AF70C3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3554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956376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01B25-7C89-41C4-915F-D4B8C65B34AC}" type="datetime1">
              <a:rPr lang="tr-TR" smtClean="0"/>
              <a:t>29.03.2023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IĞDIR MESLEK YÜKSEKOKULU / STAJ PROSEDÜRÜ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E588-5DE6-4D97-BFED-FC47AF70C3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5019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DDFA-C6C9-4E09-BDC6-B1777657BC65}" type="datetime1">
              <a:rPr lang="tr-TR" smtClean="0"/>
              <a:t>29.03.2023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IĞDIR MESLEK YÜKSEKOKULU / STAJ PROSEDÜRÜ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76456" y="6021288"/>
            <a:ext cx="587434" cy="977352"/>
          </a:xfrm>
        </p:spPr>
        <p:txBody>
          <a:bodyPr/>
          <a:lstStyle/>
          <a:p>
            <a:fld id="{2EB7E588-5DE6-4D97-BFED-FC47AF70C3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3862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956376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E18-C682-48B7-8033-F294833B1E2D}" type="datetime1">
              <a:rPr lang="tr-TR" smtClean="0"/>
              <a:t>29.03.2023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IĞDIR MESLEK YÜKSEKOKULU / STAJ PROSEDÜRÜ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E588-5DE6-4D97-BFED-FC47AF70C3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754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982964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>
              <a:defRPr lang="tr-TR" dirty="0"/>
            </a:lvl1pPr>
          </a:lstStyle>
          <a:p>
            <a:pPr lvl="0"/>
            <a:r>
              <a:rPr lang="tr-TR"/>
              <a:t>Asıl başlık stili için tıklatın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3429000"/>
            <a:ext cx="7772400" cy="1500187"/>
          </a:xfrm>
        </p:spPr>
        <p:txBody>
          <a:bodyPr anchor="b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>
              <a:buNone/>
              <a:defRPr sz="2000" b="1" cap="none" spc="0" baseline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6">
                        <a:lumMod val="75000"/>
                      </a:schemeClr>
                    </a:gs>
                    <a:gs pos="100000">
                      <a:schemeClr val="accent6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1194D-5479-4799-B76B-751B9278257E}" type="datetime1">
              <a:rPr lang="tr-TR" smtClean="0"/>
              <a:t>29.03.2023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IĞDIR MESLEK YÜKSEKOKULU / STAJ PROSEDÜRÜ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E588-5DE6-4D97-BFED-FC47AF70C3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3141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956376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 flipH="1"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1296144" cy="124123"/>
          </a:xfrm>
        </p:spPr>
        <p:txBody>
          <a:bodyPr/>
          <a:lstStyle/>
          <a:p>
            <a:fld id="{7AD20DB9-3856-4C7B-BB3C-E5B67BA791A9}" type="datetime1">
              <a:rPr lang="tr-TR" smtClean="0"/>
              <a:t>29.03.2023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467544" y="6525344"/>
            <a:ext cx="8224192" cy="221109"/>
          </a:xfrm>
        </p:spPr>
        <p:txBody>
          <a:bodyPr/>
          <a:lstStyle/>
          <a:p>
            <a:r>
              <a:rPr lang="tr-TR"/>
              <a:t>IĞDIR MESLEK YÜKSEKOKULU / STAJ PROSEDÜRÜ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4355976" y="5949280"/>
            <a:ext cx="432048" cy="432048"/>
          </a:xfrm>
          <a:prstGeom prst="ellipse">
            <a:avLst/>
          </a:prstGeom>
        </p:spPr>
        <p:txBody>
          <a:bodyPr/>
          <a:lstStyle/>
          <a:p>
            <a:fld id="{2EB7E588-5DE6-4D97-BFED-FC47AF70C3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854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956376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 flipH="1"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83E5-E386-4BF9-9359-6CAA99910FDD}" type="datetime1">
              <a:rPr lang="tr-TR" smtClean="0"/>
              <a:t>29.03.2023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>
          <a:xfrm>
            <a:off x="5796136" y="6381328"/>
            <a:ext cx="2895600" cy="365125"/>
          </a:xfrm>
        </p:spPr>
        <p:txBody>
          <a:bodyPr/>
          <a:lstStyle/>
          <a:p>
            <a:r>
              <a:rPr lang="tr-TR"/>
              <a:t>IĞDIR MESLEK YÜKSEKOKULU / STAJ PROSEDÜRÜ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>
          <a:xfrm>
            <a:off x="4355976" y="5877272"/>
            <a:ext cx="432000" cy="432000"/>
          </a:xfrm>
          <a:prstGeom prst="ellipse">
            <a:avLst/>
          </a:prstGeom>
        </p:spPr>
        <p:txBody>
          <a:bodyPr/>
          <a:lstStyle/>
          <a:p>
            <a:fld id="{2EB7E588-5DE6-4D97-BFED-FC47AF70C3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5294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956376" cy="1143000"/>
          </a:xfrm>
          <a:prstGeom prst="rect">
            <a:avLst/>
          </a:prstGeo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>
          <a:xfrm>
            <a:off x="107504" y="6453336"/>
            <a:ext cx="1296144" cy="124123"/>
          </a:xfrm>
        </p:spPr>
        <p:txBody>
          <a:bodyPr/>
          <a:lstStyle/>
          <a:p>
            <a:fld id="{0B249AB6-6EED-448B-823D-FDDF70D47C3D}" type="datetime1">
              <a:rPr lang="tr-TR" smtClean="0"/>
              <a:t>29.03.2023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323528" y="6597352"/>
            <a:ext cx="8352928" cy="144016"/>
          </a:xfrm>
        </p:spPr>
        <p:txBody>
          <a:bodyPr/>
          <a:lstStyle/>
          <a:p>
            <a:r>
              <a:rPr lang="tr-TR"/>
              <a:t>IĞDIR MESLEK YÜKSEKOKULU / STAJ PROSEDÜRÜ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E588-5DE6-4D97-BFED-FC47AF70C3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3673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EB98-32DD-457F-B305-F6055ADA3F3A}" type="datetime1">
              <a:rPr lang="tr-TR" smtClean="0"/>
              <a:t>29.03.2023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IĞDIR MESLEK YÜKSEKOKULU / STAJ PROSEDÜRÜ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E588-5DE6-4D97-BFED-FC47AF70C3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886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33EE-BC92-47AE-BCC8-2A20ADF011A7}" type="datetime1">
              <a:rPr lang="tr-TR" smtClean="0"/>
              <a:t>29.03.2023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IĞDIR MESLEK YÜKSEKOKULU / STAJ PROSEDÜRÜ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3309108" y="5929634"/>
            <a:ext cx="432000" cy="432000"/>
          </a:xfrm>
          <a:prstGeom prst="ellipse">
            <a:avLst/>
          </a:prstGeom>
        </p:spPr>
        <p:txBody>
          <a:bodyPr/>
          <a:lstStyle/>
          <a:p>
            <a:fld id="{2EB7E588-5DE6-4D97-BFED-FC47AF70C3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855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647F-1067-40B3-AF5F-C2C464ABE154}" type="datetime1">
              <a:rPr lang="tr-TR" smtClean="0"/>
              <a:t>29.03.2023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IĞDIR MESLEK YÜKSEKOKULU / STAJ PROSEDÜRÜ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7164288" y="4844269"/>
            <a:ext cx="432000" cy="432000"/>
          </a:xfrm>
          <a:prstGeom prst="ellipse">
            <a:avLst/>
          </a:prstGeom>
        </p:spPr>
        <p:txBody>
          <a:bodyPr/>
          <a:lstStyle/>
          <a:p>
            <a:fld id="{2EB7E588-5DE6-4D97-BFED-FC47AF70C30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733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3933056"/>
            <a:ext cx="9144000" cy="2924944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30000">
                <a:schemeClr val="accent1">
                  <a:lumMod val="60000"/>
                  <a:lumOff val="40000"/>
                </a:schemeClr>
              </a:gs>
              <a:gs pos="100000">
                <a:srgbClr val="4D7FB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07504" y="1484784"/>
            <a:ext cx="8928992" cy="5040560"/>
          </a:xfrm>
          <a:prstGeom prst="rect">
            <a:avLst/>
          </a:prstGeom>
          <a:gradFill>
            <a:gsLst>
              <a:gs pos="0">
                <a:schemeClr val="accent6">
                  <a:alpha val="10000"/>
                  <a:lumMod val="50000"/>
                  <a:lumOff val="50000"/>
                </a:schemeClr>
              </a:gs>
              <a:gs pos="50000">
                <a:schemeClr val="accent6">
                  <a:lumMod val="60000"/>
                  <a:lumOff val="40000"/>
                  <a:alpha val="30000"/>
                </a:schemeClr>
              </a:gs>
              <a:gs pos="100000">
                <a:schemeClr val="accent6">
                  <a:lumMod val="60000"/>
                  <a:lumOff val="40000"/>
                  <a:alpha val="50000"/>
                </a:schemeClr>
              </a:gs>
            </a:gsLst>
            <a:lin ang="14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none"/>
        </p:style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107504" y="6525344"/>
            <a:ext cx="1296144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197920-1DFF-4D4C-9DBC-F43C10A795E8}" type="datetime1">
              <a:rPr lang="tr-TR" smtClean="0"/>
              <a:t>29.03.2023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107504" y="6597352"/>
            <a:ext cx="8568952" cy="1440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tr-TR" sz="12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tr-TR"/>
              <a:t>IĞDIR MESLEK YÜKSEKOKULU / STAJ PROSEDÜRÜ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784000" y="6498000"/>
            <a:ext cx="374246" cy="374615"/>
          </a:xfrm>
          <a:custGeom>
            <a:avLst/>
            <a:gdLst>
              <a:gd name="connsiteX0" fmla="*/ 0 w 360000"/>
              <a:gd name="connsiteY0" fmla="*/ 180000 h 360000"/>
              <a:gd name="connsiteX1" fmla="*/ 180000 w 360000"/>
              <a:gd name="connsiteY1" fmla="*/ 0 h 360000"/>
              <a:gd name="connsiteX2" fmla="*/ 360000 w 360000"/>
              <a:gd name="connsiteY2" fmla="*/ 180000 h 360000"/>
              <a:gd name="connsiteX3" fmla="*/ 180000 w 360000"/>
              <a:gd name="connsiteY3" fmla="*/ 360000 h 360000"/>
              <a:gd name="connsiteX4" fmla="*/ 0 w 360000"/>
              <a:gd name="connsiteY4" fmla="*/ 180000 h 360000"/>
              <a:gd name="connsiteX0" fmla="*/ 0 w 374246"/>
              <a:gd name="connsiteY0" fmla="*/ 180000 h 374615"/>
              <a:gd name="connsiteX1" fmla="*/ 180000 w 374246"/>
              <a:gd name="connsiteY1" fmla="*/ 0 h 374615"/>
              <a:gd name="connsiteX2" fmla="*/ 360000 w 374246"/>
              <a:gd name="connsiteY2" fmla="*/ 180000 h 374615"/>
              <a:gd name="connsiteX3" fmla="*/ 351687 w 374246"/>
              <a:gd name="connsiteY3" fmla="*/ 343375 h 374615"/>
              <a:gd name="connsiteX4" fmla="*/ 180000 w 374246"/>
              <a:gd name="connsiteY4" fmla="*/ 360000 h 374615"/>
              <a:gd name="connsiteX5" fmla="*/ 0 w 374246"/>
              <a:gd name="connsiteY5" fmla="*/ 180000 h 37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46" h="374615">
                <a:moveTo>
                  <a:pt x="0" y="180000"/>
                </a:moveTo>
                <a:cubicBezTo>
                  <a:pt x="0" y="80589"/>
                  <a:pt x="80589" y="0"/>
                  <a:pt x="180000" y="0"/>
                </a:cubicBezTo>
                <a:cubicBezTo>
                  <a:pt x="279411" y="0"/>
                  <a:pt x="341084" y="125542"/>
                  <a:pt x="360000" y="180000"/>
                </a:cubicBezTo>
                <a:cubicBezTo>
                  <a:pt x="378916" y="234458"/>
                  <a:pt x="381687" y="313375"/>
                  <a:pt x="351687" y="343375"/>
                </a:cubicBezTo>
                <a:cubicBezTo>
                  <a:pt x="321687" y="373375"/>
                  <a:pt x="238615" y="387229"/>
                  <a:pt x="180000" y="360000"/>
                </a:cubicBezTo>
                <a:cubicBezTo>
                  <a:pt x="121386" y="332771"/>
                  <a:pt x="0" y="279411"/>
                  <a:pt x="0" y="180000"/>
                </a:cubicBez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fld id="{2EB7E588-5DE6-4D97-BFED-FC47AF70C30B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Picture 3" descr="L:\OKUL\Iğdır Üniversitesi Logosu\iuLogo100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296144" cy="1296144"/>
          </a:xfrm>
          <a:prstGeom prst="ellipse">
            <a:avLst/>
          </a:prstGeom>
          <a:ln w="63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>
              <a:rot lat="342581" lon="19240626" rev="2359361"/>
            </a:camera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aşlık Yer Tutucusu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956376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48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0"/>
            <a:r>
              <a:rPr lang="tr-TR" dirty="0"/>
              <a:t>Asıl başlık stili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266440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tr-TR" sz="3600" b="1" kern="1200" cap="none" spc="0" dirty="0" smtClean="0">
          <a:ln w="11430"/>
          <a:gradFill>
            <a:gsLst>
              <a:gs pos="0">
                <a:schemeClr val="accent6">
                  <a:lumMod val="75000"/>
                </a:schemeClr>
              </a:gs>
              <a:gs pos="25000">
                <a:schemeClr val="accent6">
                  <a:tint val="93000"/>
                  <a:satMod val="120000"/>
                </a:schemeClr>
              </a:gs>
              <a:gs pos="50000">
                <a:schemeClr val="accent6">
                  <a:shade val="89000"/>
                  <a:satMod val="110000"/>
                </a:schemeClr>
              </a:gs>
              <a:gs pos="75000">
                <a:schemeClr val="accent6">
                  <a:tint val="93000"/>
                  <a:satMod val="12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/>
          </a:gradFill>
          <a:effectLst>
            <a:outerShdw blurRad="80000" dist="40000" dir="5040000" algn="tl">
              <a:srgbClr val="000000">
                <a:alpha val="30000"/>
              </a:srgbClr>
            </a:outerShdw>
            <a:reflection blurRad="6350" stA="50000" endA="300" endPos="50000" dist="60007" dir="5400000" sy="-100000" algn="bl" rotWithShape="0"/>
          </a:effectLst>
          <a:latin typeface="Cambria" pitchFamily="18" charset="0"/>
          <a:ea typeface="+mn-ea"/>
          <a:cs typeface="+mn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717848" y="1412776"/>
            <a:ext cx="7772400" cy="1470025"/>
          </a:xfrm>
        </p:spPr>
        <p:txBody>
          <a:bodyPr/>
          <a:lstStyle/>
          <a:p>
            <a:r>
              <a:rPr lang="tr-TR" dirty="0"/>
              <a:t>TEKNİK BİLİMLER MESLEK YÜKSEKOKULU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STAJ PROSEDÜRÜ</a:t>
            </a:r>
          </a:p>
        </p:txBody>
      </p:sp>
    </p:spTree>
    <p:extLst>
      <p:ext uri="{BB962C8B-B14F-4D97-AF65-F5344CB8AC3E}">
        <p14:creationId xmlns:p14="http://schemas.microsoft.com/office/powerpoint/2010/main" val="3917738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STAJ PROSEDÜRÜ</a:t>
            </a:r>
          </a:p>
        </p:txBody>
      </p:sp>
      <p:sp>
        <p:nvSpPr>
          <p:cNvPr id="6" name="Alt Başlık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STAJ DOSYASINI DOLDURMA</a:t>
            </a:r>
          </a:p>
        </p:txBody>
      </p:sp>
    </p:spTree>
    <p:extLst>
      <p:ext uri="{BB962C8B-B14F-4D97-AF65-F5344CB8AC3E}">
        <p14:creationId xmlns:p14="http://schemas.microsoft.com/office/powerpoint/2010/main" val="15945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4320480"/>
          </a:xfrm>
        </p:spPr>
        <p:txBody>
          <a:bodyPr>
            <a:normAutofit fontScale="92500"/>
          </a:bodyPr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Staj 30 iş günüdür. Hafta sonu ve resmi tatilleri kapsamaz.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iş günü için en az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sayfa doldurulmalıdır. Gerekirse sayfanın arkası ve takip eden sayfalara da yazılabilir.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Hafta sonları veya tatiller için sayfa ayırmayınız.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iş günü için sayfa üstünde «Çalışmanın Konu ve Ana Hatları» kısmına yaptığınız işin adı yazılmalıdır.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" y="5589240"/>
            <a:ext cx="80676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37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80962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4032448"/>
          </a:xfrm>
        </p:spPr>
        <p:txBody>
          <a:bodyPr/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«Çalışmanın Yapıldığı Tarihler» kısmına işin başlayıp bittiği tarihler yazılır. 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Aynı gün içinde biten işler için bitiş günü için de aynı tarih yazılır.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Birden fazla güne yayılan işler için (gün başına en az bir sayfa doldurmak kaydıyla) işin yapıldığı her gün için işin başlangıç ve bitiş tarihi yazılır.</a:t>
            </a:r>
          </a:p>
        </p:txBody>
      </p:sp>
    </p:spTree>
    <p:extLst>
      <p:ext uri="{BB962C8B-B14F-4D97-AF65-F5344CB8AC3E}">
        <p14:creationId xmlns:p14="http://schemas.microsoft.com/office/powerpoint/2010/main" val="359800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" y="3172798"/>
            <a:ext cx="9036496" cy="366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4032448"/>
          </a:xfrm>
        </p:spPr>
        <p:txBody>
          <a:bodyPr>
            <a:normAutofit lnSpcReduction="10000"/>
          </a:bodyPr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Staj defterinizi sonra sıkışmamak için gün be gün doldurunuz. Mesai bitiminde işyerinde veya evde doldurmanız tavsiye edilir.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sayfayı doldurduktan sonra sayfanın altındaki alanı doldurtup imzalatarak yazılanları onaylatınız.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 gün topluca imzalamak isteyebilirler, bu durumda en azından yazılanları kontrol ettirebilirsiniz.</a:t>
            </a:r>
          </a:p>
        </p:txBody>
      </p:sp>
    </p:spTree>
    <p:extLst>
      <p:ext uri="{BB962C8B-B14F-4D97-AF65-F5344CB8AC3E}">
        <p14:creationId xmlns:p14="http://schemas.microsoft.com/office/powerpoint/2010/main" val="383679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484784"/>
            <a:ext cx="4320480" cy="5184576"/>
          </a:xfrm>
        </p:spPr>
        <p:txBody>
          <a:bodyPr>
            <a:normAutofit/>
          </a:bodyPr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Staj defterinin en sonunda yer alan devam takip çizelgesini dikkatlice doldurunuz ve imzalatıp </a:t>
            </a:r>
            <a:r>
              <a:rPr lang="tr-T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kaşeletiniz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50312"/>
            <a:ext cx="3669281" cy="550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653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02065"/>
            <a:ext cx="48958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64904"/>
            <a:ext cx="48387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1800200"/>
          </a:xfrm>
        </p:spPr>
        <p:txBody>
          <a:bodyPr/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Staj dosyasının her bir sayfasına «ne iş yaptığınızı» değil, «işin nasıl yapıldığını» yazınız. İşle ilgili açıklama yapınız.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407707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933056"/>
            <a:ext cx="2678460" cy="267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62872" cy="4554563"/>
          </a:xfrm>
        </p:spPr>
        <p:txBody>
          <a:bodyPr>
            <a:normAutofit/>
          </a:bodyPr>
          <a:lstStyle/>
          <a:p>
            <a:r>
              <a:rPr lang="tr-TR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Stajda yapılan işlemlerin birer örneği veya fotokopisi staj dosyasına eklenir.</a:t>
            </a:r>
          </a:p>
          <a:p>
            <a:r>
              <a:rPr lang="tr-TR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Geleneksel El Sanatları Programı öğrencileri doldurdukları belgelerin örneklerini ekleyip nasıl doldurulduğunu yazabilir.</a:t>
            </a:r>
          </a:p>
          <a:p>
            <a:r>
              <a:rPr lang="tr-TR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Bilgisayar Programcılığı yazdıkları örnek kodları, Elektrik, </a:t>
            </a:r>
            <a:r>
              <a:rPr lang="tr-TR" sz="2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Makine,Peyzaj</a:t>
            </a:r>
            <a:r>
              <a:rPr lang="tr-TR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vs. yaptıkları çizimleri ekleyebilir.</a:t>
            </a:r>
          </a:p>
        </p:txBody>
      </p:sp>
      <p:pic>
        <p:nvPicPr>
          <p:cNvPr id="1126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28800"/>
            <a:ext cx="36300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601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808" cy="4853136"/>
          </a:xfrm>
        </p:spPr>
        <p:txBody>
          <a:bodyPr>
            <a:normAutofit fontScale="92500" lnSpcReduction="10000"/>
          </a:bodyPr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«Çalışma ile İlgili Açıklama» kısmına «Freze, Torna tezgahında imal edildi» , «Ekran kartı tanıtıldı» gibi ifadeler yerine «Freze veya Torna tezgahı nedir?», «İmalatın işlem basamakları nasıl yapılır?», «Ekran kartı ne işe yarar?», «Sürücü kurulum adımları nelerdir?» adım adım açıklanmalıdır.</a:t>
            </a: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4038600" cy="198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Köşeleri Yuvarlanmış Dikdörtgen Belirtme Çizgisi 6"/>
          <p:cNvSpPr/>
          <p:nvPr/>
        </p:nvSpPr>
        <p:spPr>
          <a:xfrm>
            <a:off x="5292080" y="4653136"/>
            <a:ext cx="3456384" cy="1800200"/>
          </a:xfrm>
          <a:prstGeom prst="wedgeRoundRectCallout">
            <a:avLst>
              <a:gd name="adj1" fmla="val -21103"/>
              <a:gd name="adj2" fmla="val -77444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Yukarıdaki ifadeler yerine «</a:t>
            </a:r>
            <a:r>
              <a:rPr lang="tr-TR" dirty="0" err="1"/>
              <a:t>Lab</a:t>
            </a:r>
            <a:r>
              <a:rPr lang="tr-TR" dirty="0"/>
              <a:t> </a:t>
            </a:r>
            <a:r>
              <a:rPr lang="tr-TR" dirty="0" err="1"/>
              <a:t>View</a:t>
            </a:r>
            <a:r>
              <a:rPr lang="tr-TR" dirty="0"/>
              <a:t>» modülüne «veri nasıl girilir», «hangi alana ne yazılır» açıklanmalıydı. Bir ekran çıktısı eklenebilirdi.</a:t>
            </a:r>
          </a:p>
        </p:txBody>
      </p:sp>
    </p:spTree>
    <p:extLst>
      <p:ext uri="{BB962C8B-B14F-4D97-AF65-F5344CB8AC3E}">
        <p14:creationId xmlns:p14="http://schemas.microsoft.com/office/powerpoint/2010/main" val="38664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560841" cy="1143000"/>
          </a:xfrm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82752" cy="4565104"/>
          </a:xfrm>
        </p:spPr>
        <p:txBody>
          <a:bodyPr>
            <a:normAutofit/>
          </a:bodyPr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Günlük tutar gibi yazmayınız.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Sadece yapmış olduğunuz işin detayları ile ilgili bilgiler yazmalısınız. </a:t>
            </a: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1628800"/>
            <a:ext cx="489654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42802"/>
            <a:ext cx="21463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2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Prensip olarak, staj dosyasının her bir sayfasına, o gün içerisinde yaptığınız işlerle ilgili bilgiler yazmanız gerekmektedir. 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Ancak bazen işler bir günde bitmeyebilir.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 gün içerisinde birden fazla iş de yapmış olabilirsiniz. 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Böyle durumlarda günlük değil, belirli bir işin aşamalarını staj sayfalarına gün tarihine bakmaksızın sırasıyla yazabilirsiniz. </a:t>
            </a:r>
          </a:p>
        </p:txBody>
      </p:sp>
    </p:spTree>
    <p:extLst>
      <p:ext uri="{BB962C8B-B14F-4D97-AF65-F5344CB8AC3E}">
        <p14:creationId xmlns:p14="http://schemas.microsoft.com/office/powerpoint/2010/main" val="2465746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STAJ PROSEDÜRÜ</a:t>
            </a:r>
          </a:p>
        </p:txBody>
      </p:sp>
      <p:sp>
        <p:nvSpPr>
          <p:cNvPr id="5" name="Alt Başlık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STAJ KABUL FORMUNU DOLDURMA ve STAJ DOSYASINI ALMA</a:t>
            </a:r>
          </a:p>
        </p:txBody>
      </p:sp>
    </p:spTree>
    <p:extLst>
      <p:ext uri="{BB962C8B-B14F-4D97-AF65-F5344CB8AC3E}">
        <p14:creationId xmlns:p14="http://schemas.microsoft.com/office/powerpoint/2010/main" val="222408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556792"/>
            <a:ext cx="8435280" cy="5184576"/>
          </a:xfrm>
        </p:spPr>
        <p:txBody>
          <a:bodyPr>
            <a:normAutofit/>
          </a:bodyPr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 gün içerisinde birden fazla işte yapmış olabilirsiniz. Bu durumda yapılan her bir işi, ileriki günlere ait sayfalara gönül rahatlığı içerisinde yazabilirsiniz.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Bazı günler gerçekten iş yapmayabilirsiniz. «Bugün iş yoktu.», «Bugün hiç müşteri gelmedi.» gibi ifadeler yerine daha önce yaptığınız ama yazmadığınız bir işin açıklamasını yapabilirsiniz.</a:t>
            </a: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97" y="1563085"/>
            <a:ext cx="8352928" cy="273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5532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4638"/>
            <a:ext cx="48196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2926084"/>
            <a:ext cx="21463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43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Yapmış olduğunuz işi, işyeri politikalarına ters düşmeyecek şekilde fotoğraf, şema, çizim, proje, örnek form, fotokopiler gibi ek materyaller ile desteklemeniz gerekir. 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Bazı işyerlerinde bu tip materyallerin işyeri dışarısına çıkarılması yasak olabilir. Bu nedenle bu tip materyaller için önceden izin almanız gerekebilir.</a:t>
            </a: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737" y="1600200"/>
            <a:ext cx="34015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384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 başka problem ise, rutin (sürekli aynı şeylerin aynı şekilde yapıldığı) işlerdir.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Prensip olarak işyerleri, stajyer öğrencileri firmanın farklı departmanlarında dönüşümlü olarak çalıştırması gerekmektedir.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İşverenden/Amirden diğer departmanlarda da çalışmayı talep edininiz.</a:t>
            </a:r>
          </a:p>
        </p:txBody>
      </p:sp>
    </p:spTree>
    <p:extLst>
      <p:ext uri="{BB962C8B-B14F-4D97-AF65-F5344CB8AC3E}">
        <p14:creationId xmlns:p14="http://schemas.microsoft.com/office/powerpoint/2010/main" val="821876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idx="4294967295"/>
          </p:nvPr>
        </p:nvSpPr>
        <p:spPr>
          <a:xfrm>
            <a:off x="1371600" y="4983163"/>
            <a:ext cx="7772400" cy="1362075"/>
          </a:xfrm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6" y="0"/>
            <a:ext cx="851312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2" b="13285"/>
          <a:stretch/>
        </p:blipFill>
        <p:spPr bwMode="auto">
          <a:xfrm>
            <a:off x="656109" y="3473421"/>
            <a:ext cx="8487891" cy="338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390525"/>
            <a:ext cx="656272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17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İşle ilgili farklı tecrübeleri, püf noktalarını, cihaz ve makinelerin nasıl kullanıldığını yazabilirsiniz.</a:t>
            </a:r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32744"/>
            <a:ext cx="4038600" cy="426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16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5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Başka birinin defterinden kopyalamayın.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Internet’te yayınlanan örnek staj defterlerine itibar etmeyin.</a:t>
            </a:r>
          </a:p>
          <a:p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194" y="2643876"/>
            <a:ext cx="2438611" cy="2438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811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200"/>
            <a:ext cx="48577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2388"/>
            <a:ext cx="4867275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6200"/>
            <a:ext cx="4886325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1996554" y="2967335"/>
            <a:ext cx="5150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KOPYALAMAYIN !</a:t>
            </a:r>
          </a:p>
        </p:txBody>
      </p:sp>
    </p:spTree>
    <p:extLst>
      <p:ext uri="{BB962C8B-B14F-4D97-AF65-F5344CB8AC3E}">
        <p14:creationId xmlns:p14="http://schemas.microsoft.com/office/powerpoint/2010/main" val="209291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02" y="1624732"/>
            <a:ext cx="8825596" cy="360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02" y="1772816"/>
            <a:ext cx="877440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02" y="2420888"/>
            <a:ext cx="882559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115616" y="2924944"/>
            <a:ext cx="7128792" cy="1754326"/>
          </a:xfrm>
          <a:prstGeom prst="rect">
            <a:avLst/>
          </a:prstGeom>
          <a:effectLst>
            <a:glow rad="1270000">
              <a:srgbClr val="00B0F0"/>
            </a:glow>
            <a:outerShdw blurRad="40000" dist="23000" dir="5400000" rotWithShape="0">
              <a:srgbClr val="000000">
                <a:alpha val="35000"/>
              </a:srgbClr>
            </a:outerShdw>
            <a:softEdge rad="127000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INTERNET’TEN </a:t>
            </a:r>
          </a:p>
          <a:p>
            <a:pPr algn="ctr"/>
            <a:r>
              <a:rPr lang="tr-T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ALINTI YAPMAYIN!</a:t>
            </a:r>
          </a:p>
        </p:txBody>
      </p:sp>
    </p:spTree>
    <p:extLst>
      <p:ext uri="{BB962C8B-B14F-4D97-AF65-F5344CB8AC3E}">
        <p14:creationId xmlns:p14="http://schemas.microsoft.com/office/powerpoint/2010/main" val="10604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64"/>
            <a:ext cx="9144000" cy="333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317160" y="2967335"/>
            <a:ext cx="45096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ALAKASIZ YAZI </a:t>
            </a:r>
          </a:p>
          <a:p>
            <a:pPr algn="ctr"/>
            <a:r>
              <a:rPr lang="tr-T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EKLEMEYİN!</a:t>
            </a:r>
            <a:endParaRPr lang="tr-T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963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5256584"/>
          </a:xfrm>
        </p:spPr>
        <p:txBody>
          <a:bodyPr>
            <a:normAutofit fontScale="77500" lnSpcReduction="20000"/>
          </a:bodyPr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İnsan unutur. 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Not alın.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İşle ilgili materyal toplayın. 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N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 alın, fotoğraf çekin, şemaları, diyagramları fotokopi çekin,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Topladığınız materyallerin üzerine tarih atın, hangi işle ilgili, işin hangi aşaması ile ilgili olduğunu gösteren küçük notlar yazın. 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Soru sorun. 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Ticari hayatta hiç kimse durduk yere birine bir şey öğretmeye uğraşmaz. Biri size bir şeyler öğretmeye çabalıyorsa ona saygı duyun ve söylediklerini dikkatle dinleyin.  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Aldığınız yanıtları o an olmasa bile müsait olduğunuz bir anda hemen not edin. 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Hafızanıza güvenmeyin. 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Eğer zamanınız uyuyorsa staj dosyanızı günlük olarak doldurun. Özellikle mesai saatleri içerisinde doldurmaya çalışmayın.</a:t>
            </a:r>
          </a:p>
        </p:txBody>
      </p:sp>
    </p:spTree>
    <p:extLst>
      <p:ext uri="{BB962C8B-B14F-4D97-AF65-F5344CB8AC3E}">
        <p14:creationId xmlns:p14="http://schemas.microsoft.com/office/powerpoint/2010/main" val="3795871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İşlem Adımları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Adım 1- Zorunlu Staj Kabul Formu, </a:t>
            </a:r>
            <a:r>
              <a:rPr lang="tr-TR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3 nüsha</a:t>
            </a:r>
            <a:r>
              <a:rPr lang="tr-TR" dirty="0"/>
              <a:t> olarak doldurulur.</a:t>
            </a: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56792"/>
            <a:ext cx="3331828" cy="452596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36080"/>
            <a:ext cx="3331828" cy="452596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3331828" cy="452596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703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5256584"/>
          </a:xfrm>
        </p:spPr>
        <p:txBody>
          <a:bodyPr>
            <a:normAutofit lnSpcReduction="10000"/>
          </a:bodyPr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Baştan savma, çalakalem, özensiz bir şekilde hazırlanan staj dosyaları kabul edilmeyecektir. 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Stajınız kabul edilmediği takdirde stajınızı tekrar yapmak zorunda kalırsınız. 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Staj süreci için verilen tarihleri takip edin ve bu tarihlere uyun. 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Zamanında teslim edilmeyen staj dosyaları işleme alınmayacaktır. 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Dolayısıyla yine stajınızı tekrar yapmak zorunda kalabilirsiniz. </a:t>
            </a:r>
          </a:p>
        </p:txBody>
      </p:sp>
    </p:spTree>
    <p:extLst>
      <p:ext uri="{BB962C8B-B14F-4D97-AF65-F5344CB8AC3E}">
        <p14:creationId xmlns:p14="http://schemas.microsoft.com/office/powerpoint/2010/main" val="1264197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tr-TR" dirty="0"/>
              <a:t>Staj Dosyası Doldurulurken </a:t>
            </a:r>
            <a:br>
              <a:rPr lang="tr-TR" dirty="0"/>
            </a:br>
            <a:r>
              <a:rPr lang="tr-TR" dirty="0"/>
              <a:t>DİKKAT EDİLECEK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Ayrıca stajın, iş hayatına atılan bir adım olduğunu unutmayın. 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Amirlerinizle iyi geçinin, çevre edinin, iş hayatını tanıyın. Bu size mezuniyet sonrasında birçok kapıların açılmasını kolaylaştıracaktır. </a:t>
            </a:r>
          </a:p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 bilir belki de staj yaptığınız yerde kariyer basamaklarını çıkabilirsiniz.</a:t>
            </a:r>
          </a:p>
        </p:txBody>
      </p:sp>
      <p:pic>
        <p:nvPicPr>
          <p:cNvPr id="327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2072820" cy="2213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8111"/>
            <a:ext cx="896343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79512" y="5085184"/>
            <a:ext cx="1103447" cy="1103447"/>
          </a:xfrm>
          <a:prstGeom prst="ellipse">
            <a:avLst/>
          </a:pr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50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STAJ PROSEDÜRÜ</a:t>
            </a:r>
          </a:p>
        </p:txBody>
      </p:sp>
      <p:sp>
        <p:nvSpPr>
          <p:cNvPr id="6" name="Alt Başlık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STAJ DOSYASININ TESLİMİ</a:t>
            </a:r>
          </a:p>
        </p:txBody>
      </p:sp>
    </p:spTree>
    <p:extLst>
      <p:ext uri="{BB962C8B-B14F-4D97-AF65-F5344CB8AC3E}">
        <p14:creationId xmlns:p14="http://schemas.microsoft.com/office/powerpoint/2010/main" val="30156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STAJ DOSYASININ TESLİMİ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Staj dosyanızı stajınızın bitmesini takip eden </a:t>
            </a: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tr-TR" dirty="0"/>
              <a:t> iş günü içerisinde Teknik Bilimler Meslek Yüksekokuluna, staj memuruna ulaştırınız.</a:t>
            </a:r>
          </a:p>
          <a:p>
            <a:r>
              <a:rPr lang="tr-TR" dirty="0"/>
              <a:t>Elden teslim edebileceğiniz gibi kargo veya posta yoluyla da dosyalarınızı gönderebilirsiniz.</a:t>
            </a:r>
          </a:p>
          <a:p>
            <a:r>
              <a:rPr lang="tr-TR" dirty="0"/>
              <a:t>Son günü beklemeyiniz.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181505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3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STAJ DOSYASININ TESLİMİ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Mezun durumda olan öğrencilerin staj dosyaları hemen incelenip dönem başlamadan sonuçlandırılır.</a:t>
            </a:r>
          </a:p>
          <a:p>
            <a:r>
              <a:rPr lang="tr-TR" dirty="0"/>
              <a:t>Diğer öğrencilerin staj dosyaları normal takvime göre değerlendirilir.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005064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1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STAJ DOSYASININ TESLİMİ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r-TR" dirty="0"/>
              <a:t>Bahsedilen konulara dikkat ederseniz stajınız kabul görür.</a:t>
            </a:r>
          </a:p>
          <a:p>
            <a:r>
              <a:rPr lang="tr-TR" dirty="0"/>
              <a:t>Unutmayınız! Stajınız 8 AKTS değerindedir. Başarılması gerekir.</a:t>
            </a:r>
          </a:p>
          <a:p>
            <a:r>
              <a:rPr lang="tr-TR" dirty="0"/>
              <a:t>Yaptığınız işi layıkıyla yapınız ki harcadığınız zamana değsin!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59" y="2793241"/>
            <a:ext cx="2139881" cy="2139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51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>
          <a:xfrm>
            <a:off x="683568" y="5013176"/>
            <a:ext cx="7772400" cy="1470025"/>
          </a:xfrm>
        </p:spPr>
        <p:txBody>
          <a:bodyPr/>
          <a:lstStyle/>
          <a:p>
            <a:r>
              <a:rPr lang="tr-TR" dirty="0"/>
              <a:t>Hepinize başarılı bir staj dönemi dileriz.</a:t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1085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9444"/>
                                  </p:iterate>
                                  <p:childTnLst>
                                    <p:animMotion origin="layout" path="M 0.00017 -0.08171 L 0.00034 -0.2078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319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Öğrenci Dolduracağı Alanlar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85" y="1700808"/>
            <a:ext cx="866234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Belirtme Çizgisi 5"/>
          <p:cNvSpPr/>
          <p:nvPr/>
        </p:nvSpPr>
        <p:spPr>
          <a:xfrm>
            <a:off x="7380312" y="1124744"/>
            <a:ext cx="1656184" cy="1728192"/>
          </a:xfrm>
          <a:prstGeom prst="wedgeRect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3 nüshaya da fotoğrafınız yapıştırılacak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755576" y="2060848"/>
            <a:ext cx="4896544" cy="2016224"/>
            <a:chOff x="755576" y="2060848"/>
            <a:chExt cx="4896544" cy="2016224"/>
          </a:xfrm>
        </p:grpSpPr>
        <p:sp>
          <p:nvSpPr>
            <p:cNvPr id="7" name="Dikdörtgen Belirtme Çizgisi 6"/>
            <p:cNvSpPr/>
            <p:nvPr/>
          </p:nvSpPr>
          <p:spPr>
            <a:xfrm>
              <a:off x="2267744" y="2060848"/>
              <a:ext cx="1728192" cy="1728192"/>
            </a:xfrm>
            <a:prstGeom prst="wedgeRectCallou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Sigorta durumunuza en uygun seçeneğin içini doldurun</a:t>
              </a:r>
            </a:p>
          </p:txBody>
        </p:sp>
        <p:cxnSp>
          <p:nvCxnSpPr>
            <p:cNvPr id="9" name="Düz Ok Bağlayıcısı 8"/>
            <p:cNvCxnSpPr>
              <a:stCxn id="7" idx="1"/>
            </p:cNvCxnSpPr>
            <p:nvPr/>
          </p:nvCxnSpPr>
          <p:spPr>
            <a:xfrm flipH="1">
              <a:off x="755576" y="2924944"/>
              <a:ext cx="1512168" cy="11521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1" name="Düz Ok Bağlayıcısı 10"/>
            <p:cNvCxnSpPr>
              <a:stCxn id="7" idx="3"/>
            </p:cNvCxnSpPr>
            <p:nvPr/>
          </p:nvCxnSpPr>
          <p:spPr>
            <a:xfrm>
              <a:off x="3995936" y="2924944"/>
              <a:ext cx="1656184" cy="11521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15" name="Dikdörtgen Belirtme Çizgisi 14"/>
          <p:cNvSpPr/>
          <p:nvPr/>
        </p:nvSpPr>
        <p:spPr>
          <a:xfrm>
            <a:off x="4326733" y="1111424"/>
            <a:ext cx="2880320" cy="1656184"/>
          </a:xfrm>
          <a:prstGeom prst="wedgeRect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Okuduğunuz programın adını yazınız: «Bilgisayar Programcılığı», «Elektrik» gibi</a:t>
            </a:r>
          </a:p>
        </p:txBody>
      </p:sp>
      <p:sp>
        <p:nvSpPr>
          <p:cNvPr id="16" name="Dikdörtgen Belirtme Çizgisi 15"/>
          <p:cNvSpPr/>
          <p:nvPr/>
        </p:nvSpPr>
        <p:spPr>
          <a:xfrm>
            <a:off x="3995936" y="5575920"/>
            <a:ext cx="1944216" cy="1178768"/>
          </a:xfrm>
          <a:prstGeom prst="wedgeRectCallout">
            <a:avLst>
              <a:gd name="adj1" fmla="val -20833"/>
              <a:gd name="adj2" fmla="val -7433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Formu doldurduğunuz günün tarihini yazınız.</a:t>
            </a:r>
          </a:p>
        </p:txBody>
      </p:sp>
      <p:sp>
        <p:nvSpPr>
          <p:cNvPr id="17" name="Köşeleri Yuvarlanmış Dikdörtgen Belirtme Çizgisi 16"/>
          <p:cNvSpPr/>
          <p:nvPr/>
        </p:nvSpPr>
        <p:spPr>
          <a:xfrm>
            <a:off x="5148064" y="4149080"/>
            <a:ext cx="3528392" cy="949424"/>
          </a:xfrm>
          <a:prstGeom prst="wedgeRoundRectCallout">
            <a:avLst>
              <a:gd name="adj1" fmla="val 19760"/>
              <a:gd name="adj2" fmla="val 110655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Formları staj yapacağınız kuruma götürmeden önce imzalamayı (KENDİNİZ) unutmayınız.</a:t>
            </a:r>
          </a:p>
        </p:txBody>
      </p:sp>
    </p:spTree>
    <p:extLst>
      <p:ext uri="{BB962C8B-B14F-4D97-AF65-F5344CB8AC3E}">
        <p14:creationId xmlns:p14="http://schemas.microsoft.com/office/powerpoint/2010/main" val="259532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İşlem Adımları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680520" cy="5141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/>
              <a:t>Adım 2- Formları staj yapmak istediğiniz kurum veya işletmelere onaylatınız ve orta kısımdaki çerçeve içerisini  doldurtunuz. Nüshalardan birini kurum/işletme alabilir.</a:t>
            </a:r>
          </a:p>
          <a:p>
            <a:pPr marL="0" indent="0">
              <a:buNone/>
            </a:pPr>
            <a:r>
              <a:rPr lang="tr-TR" dirty="0"/>
              <a:t>Birden fazla kuruma/işletmeye başvurabilirsiniz. En uygun olanı tercih edebilirsiniz.</a:t>
            </a:r>
          </a:p>
          <a:p>
            <a:pPr marL="0" indent="0">
              <a:buNone/>
            </a:pPr>
            <a:r>
              <a:rPr lang="tr-TR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Nüfus cüzdanı fotokopi</a:t>
            </a:r>
            <a:r>
              <a:rPr lang="tr-TR" dirty="0"/>
              <a:t>sini de formalara eklemeyi unutmayın.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786" y="1600200"/>
            <a:ext cx="3239428" cy="452596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Yuvarlatılmış Dikdörtgen 4"/>
          <p:cNvSpPr/>
          <p:nvPr/>
        </p:nvSpPr>
        <p:spPr>
          <a:xfrm>
            <a:off x="4932040" y="3212976"/>
            <a:ext cx="3528392" cy="1656184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298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Kurumun/İşletmenin Dolduracağı Alanlar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876245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Belirtme Çizgisi 5"/>
          <p:cNvSpPr/>
          <p:nvPr/>
        </p:nvSpPr>
        <p:spPr>
          <a:xfrm>
            <a:off x="1187624" y="2204864"/>
            <a:ext cx="2880320" cy="1728192"/>
          </a:xfrm>
          <a:prstGeom prst="wedgeRectCallout">
            <a:avLst>
              <a:gd name="adj1" fmla="val -20833"/>
              <a:gd name="adj2" fmla="val 69114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 kısma Kurumun/İşletmenin Adı, Adresi, Telefon Numaraları ve Faks Numarası yazılır. Eğer bu bilgileri içeriyorsa kaşe de basılabilir.</a:t>
            </a:r>
          </a:p>
        </p:txBody>
      </p:sp>
      <p:sp>
        <p:nvSpPr>
          <p:cNvPr id="8" name="Dikdörtgen Belirtme Çizgisi 7"/>
          <p:cNvSpPr/>
          <p:nvPr/>
        </p:nvSpPr>
        <p:spPr>
          <a:xfrm>
            <a:off x="1331640" y="4420632"/>
            <a:ext cx="2880320" cy="1332148"/>
          </a:xfrm>
          <a:prstGeom prst="wedgeRectCallout">
            <a:avLst>
              <a:gd name="adj1" fmla="val -20833"/>
              <a:gd name="adj2" fmla="val 69114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 kısma formları kuruma/işletmeye onaylattığınız tarihi yazınız.</a:t>
            </a:r>
          </a:p>
        </p:txBody>
      </p:sp>
      <p:sp>
        <p:nvSpPr>
          <p:cNvPr id="9" name="Dikdörtgen Belirtme Çizgisi 8"/>
          <p:cNvSpPr/>
          <p:nvPr/>
        </p:nvSpPr>
        <p:spPr>
          <a:xfrm>
            <a:off x="5076056" y="3933056"/>
            <a:ext cx="2880320" cy="1332148"/>
          </a:xfrm>
          <a:prstGeom prst="wedgeRectCallout">
            <a:avLst>
              <a:gd name="adj1" fmla="val -20833"/>
              <a:gd name="adj2" fmla="val 69114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 kısma kurum/işletme yetkilisine kaşe/mühür bastırıp imzalatınız.</a:t>
            </a:r>
          </a:p>
        </p:txBody>
      </p:sp>
    </p:spTree>
    <p:extLst>
      <p:ext uri="{BB962C8B-B14F-4D97-AF65-F5344CB8AC3E}">
        <p14:creationId xmlns:p14="http://schemas.microsoft.com/office/powerpoint/2010/main" val="197181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İşlem Adımları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Adım 3- Staj kabul formlarını Teknik Bilimler Meslek Yüksekokuluna elden veya posta yoluyla teslim ediniz. Staj Defterini TBMYO sayfasından indirebilirsiniz.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594" y="1600200"/>
            <a:ext cx="339581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Yuvarlatılmış Dikdörtgen 5"/>
          <p:cNvSpPr/>
          <p:nvPr/>
        </p:nvSpPr>
        <p:spPr>
          <a:xfrm>
            <a:off x="4788024" y="4545124"/>
            <a:ext cx="3528392" cy="828092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590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İşlem Adımları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/>
              <a:t>Adım 5- Staj Defterlerinin ön kapağını, … </a:t>
            </a:r>
          </a:p>
          <a:p>
            <a:pPr marL="0" indent="0" algn="ctr">
              <a:buNone/>
            </a:pPr>
            <a:endParaRPr lang="tr-TR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774" y="1600200"/>
            <a:ext cx="32694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0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2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İşlem Adımları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/>
              <a:t>Adım 5- …, kapağın altındaki ilk sayfayı, …</a:t>
            </a:r>
          </a:p>
          <a:p>
            <a:pPr marL="0" indent="0" algn="ctr">
              <a:buNone/>
            </a:pPr>
            <a:endParaRPr lang="tr-TR" dirty="0"/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53" y="1600200"/>
            <a:ext cx="325869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69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3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ÖRSEL PROGRAMLAMA 1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GP1-02 İlk Programım</Template>
  <TotalTime>1059</TotalTime>
  <Words>1336</Words>
  <Application>Microsoft Office PowerPoint</Application>
  <PresentationFormat>Ekran Gösterisi (4:3)</PresentationFormat>
  <Paragraphs>124</Paragraphs>
  <Slides>36</Slides>
  <Notes>11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40" baseType="lpstr">
      <vt:lpstr>Arial</vt:lpstr>
      <vt:lpstr>Calibri</vt:lpstr>
      <vt:lpstr>Cambria</vt:lpstr>
      <vt:lpstr>GÖRSEL PROGRAMLAMA 1</vt:lpstr>
      <vt:lpstr>TEKNİK BİLİMLER MESLEK YÜKSEKOKULU</vt:lpstr>
      <vt:lpstr>STAJ PROSEDÜRÜ</vt:lpstr>
      <vt:lpstr>İşlem Adımları</vt:lpstr>
      <vt:lpstr>Öğrenci Dolduracağı Alanlar</vt:lpstr>
      <vt:lpstr>İşlem Adımları</vt:lpstr>
      <vt:lpstr>Kurumun/İşletmenin Dolduracağı Alanlar</vt:lpstr>
      <vt:lpstr>İşlem Adımları</vt:lpstr>
      <vt:lpstr>İşlem Adımları</vt:lpstr>
      <vt:lpstr>İşlem Adımları</vt:lpstr>
      <vt:lpstr>STAJ PROSEDÜRÜ</vt:lpstr>
      <vt:lpstr>Staj Dosyası Doldurulurken  DİKKAT EDİLECEK HUSUSLAR</vt:lpstr>
      <vt:lpstr>Staj Dosyası Doldurulurken  DİKKAT EDİLECEK HUSUSLAR</vt:lpstr>
      <vt:lpstr>Staj Dosyası Doldurulurken  DİKKAT EDİLECEK HUSUSLAR</vt:lpstr>
      <vt:lpstr>Staj Dosyası Doldurulurken  DİKKAT EDİLECEK HUSUSLAR</vt:lpstr>
      <vt:lpstr>Staj Dosyası Doldurulurken  DİKKAT EDİLECEK HUSUSLAR</vt:lpstr>
      <vt:lpstr>Staj Dosyası Doldurulurken  DİKKAT EDİLECEK HUSUSLAR</vt:lpstr>
      <vt:lpstr>Staj Dosyası Doldurulurken  DİKKAT EDİLECEK HUSUSLAR</vt:lpstr>
      <vt:lpstr>Staj Dosyası Doldurulurken  DİKKAT EDİLECEK HUSUSLAR</vt:lpstr>
      <vt:lpstr>Staj Dosyası Doldurulurken  DİKKAT EDİLECEK HUSUSLAR</vt:lpstr>
      <vt:lpstr>Staj Dosyası Doldurulurken  DİKKAT EDİLECEK HUSUSLAR</vt:lpstr>
      <vt:lpstr>Staj Dosyası Doldurulurken  DİKKAT EDİLECEK HUSUSLAR</vt:lpstr>
      <vt:lpstr>Staj Dosyası Doldurulurken  DİKKAT EDİLECEK HUSUSLAR</vt:lpstr>
      <vt:lpstr>Staj Dosyası Doldurulurken  DİKKAT EDİLECEK HUSUSLAR</vt:lpstr>
      <vt:lpstr>Staj Dosyası Doldurulurken  DİKKAT EDİLECEK HUSUSLAR</vt:lpstr>
      <vt:lpstr>Staj Dosyası Doldurulurken  DİKKAT EDİLECEK HUSUSLAR</vt:lpstr>
      <vt:lpstr>PowerPoint Sunusu</vt:lpstr>
      <vt:lpstr>PowerPoint Sunusu</vt:lpstr>
      <vt:lpstr>PowerPoint Sunusu</vt:lpstr>
      <vt:lpstr>Staj Dosyası Doldurulurken  DİKKAT EDİLECEK HUSUSLAR</vt:lpstr>
      <vt:lpstr>Staj Dosyası Doldurulurken  DİKKAT EDİLECEK HUSUSLAR</vt:lpstr>
      <vt:lpstr>Staj Dosyası Doldurulurken  DİKKAT EDİLECEK HUSUSLAR</vt:lpstr>
      <vt:lpstr>STAJ PROSEDÜRÜ</vt:lpstr>
      <vt:lpstr>STAJ DOSYASININ TESLİMİ</vt:lpstr>
      <vt:lpstr>STAJ DOSYASININ TESLİMİ</vt:lpstr>
      <vt:lpstr>STAJ DOSYASININ TESLİMİ</vt:lpstr>
      <vt:lpstr>Hepinize başarılı bir staj dönemi dileriz.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IĞDIR MESLEK YÜKSEKOKULU</dc:title>
  <dc:creator>BLab</dc:creator>
  <cp:lastModifiedBy>Sadık ZUHUR</cp:lastModifiedBy>
  <cp:revision>50</cp:revision>
  <dcterms:created xsi:type="dcterms:W3CDTF">2013-03-08T09:30:49Z</dcterms:created>
  <dcterms:modified xsi:type="dcterms:W3CDTF">2023-03-29T10:54:09Z</dcterms:modified>
</cp:coreProperties>
</file>