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7" r:id="rId4"/>
    <p:sldId id="278" r:id="rId5"/>
    <p:sldId id="258" r:id="rId6"/>
    <p:sldId id="279" r:id="rId7"/>
    <p:sldId id="269" r:id="rId8"/>
    <p:sldId id="272" r:id="rId9"/>
    <p:sldId id="27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3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07961-1BC9-4A67-8CB8-F0CBAB87ACCE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D2215-3CEF-4B13-A7FD-93CC02A52F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1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0D2215-3CEF-4B13-A7FD-93CC02A52FF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523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0D2215-3CEF-4B13-A7FD-93CC02A52FF0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763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0D2215-3CEF-4B13-A7FD-93CC02A52FF0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64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0D2215-3CEF-4B13-A7FD-93CC02A52FF0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24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B9D167-4AA5-109C-2960-3D25ED62F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3DD8205-D5D3-F012-E125-26F67885C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D54BF2-1085-ABB1-3EAD-23E19F84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2B2E76-C0A7-C09A-0C63-3F1A1836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2DDC8-6713-9D1B-5998-86B336AA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032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2282F8-1BF7-8218-EFEC-BD8477AC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D1C1D9-C22E-4476-E17F-96986D320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0AAE75-8C9E-816A-DF9B-93B1659EF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2C24E6-CF41-3B4F-5661-5312BDFD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54BF81-8FB1-ED4D-EC7B-D0BE2D86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06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C8EA5B1-355F-2BCA-8411-0E55E1B3E3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5424B4D-72AF-F09B-AB5B-DD32EA058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E8EC6D-8FA9-4306-D440-8596CFA7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FF77F2-F39F-F070-103C-DB557C4A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8E9F6E-AE1E-F023-29F3-377265B0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48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2A5952-DA3E-622E-0C18-4BAA2EC6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0AD594-C2C1-B673-CB04-66449BDE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65E1E6-C2C7-EE31-E96B-033C0907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7F7F-2E68-E25E-A5C2-B73CEBD0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EC025B-F096-7750-5272-5EE89A7A0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06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6DFE49-BC8B-7EC6-73F3-F41D8B8A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DCEA84-52CC-6AEA-05BA-DFCCDAAB9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45DD0F-FEBC-E7BC-C9AE-D2A13AD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AD1E27-8643-5AE9-5CE0-2E339AC14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721C1F-C9C4-E653-DE69-061741C1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11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A3F933-522F-7C2E-3679-A6C4753C3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13E873-02C3-D8CB-EF41-E167CC13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DB3147-2595-BEF9-007A-16848D223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A5F0ECE-1A16-F240-8AC6-B8D4EA383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4774058-C3C5-94E1-07E8-74679185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20122B-E740-8E0A-EF14-2484C662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5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ABD910-467F-5CB4-FFC8-F543DE09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8A20196-6AED-9430-7D51-673ED4322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B2A86B-8F53-3FED-D0F0-A8789C580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100290A-B7CF-7697-D2E1-E9E9587EC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52E2AA5-66F3-D32E-84EA-0CCD63B1B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638C1F8-95DD-1452-A029-AA1D0F92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642DA8-CD0A-ADA2-B44B-DA8356F04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9161D5-9264-5126-067E-F631ED9FF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2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E3C027-ECF9-A946-185A-03A29ED2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EA55C3-531E-1544-8065-774B372EC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5A14D3-CA0F-0E29-6C8E-AC6202EE9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6C58BE-CE26-1364-E98B-1E55E23F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80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547BAF-89CF-A310-C5C9-D5AE19D1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D0AAC35-DF40-849D-06CE-2BDFE5D3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9D77FFF-BE84-981D-0502-37DF3CBB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4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1D1727-A647-19F7-5609-B7E925C59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8A494F-100B-901E-5039-67ACCB0C7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8679F4-C594-A680-0D82-AEA2AD199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E387344-0F29-B47A-1B20-D44299FB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FBDF2B-202B-0022-6CC3-BC5BEED4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CF7F8B-DE1E-0AEA-6F1C-58D933DB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826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3331EB-DC50-F777-ECD7-DFEC955E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C7233AE-622F-3D9F-1B1E-C1E7B8B21A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02B46E8-80EB-271C-2DDB-9E6006664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06CDF-A926-F505-DB17-FA253C76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7D018D-7E8B-7ACB-2DEF-F67800FC8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6AA39C-4D57-F7F1-B706-D97F46B9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86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90E27E4-3548-E307-85CB-4025D7DE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D4A2255-F484-A7AF-52A6-18C0F260D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0C2822-A1E3-B015-F6CE-6425B5530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0910D1-68F5-494B-B230-DFC548E28335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237FE7-482A-0099-52F5-AAC14936FC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042BA8-6BCC-5B63-D5AD-B5C5404C9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ABA299-1B42-4F23-B5DF-84525178E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64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DABD13-45EA-082B-BA7B-746AFECBF5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8" r="9979" b="1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7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3BD85C-8B9A-AC5D-3E13-CE6F5030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69" y="-75928"/>
            <a:ext cx="10515600" cy="1325563"/>
          </a:xfrm>
        </p:spPr>
        <p:txBody>
          <a:bodyPr/>
          <a:lstStyle/>
          <a:p>
            <a:r>
              <a:rPr lang="tr-TR" dirty="0"/>
              <a:t>Öğrenci otomasyon sistemine giriş yapınız.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EDE67E4-5615-4888-130C-803FDC5F1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234" y="979616"/>
            <a:ext cx="10911415" cy="565825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619FFAA-F087-9D44-B9E1-295E53FE49C1}"/>
              </a:ext>
            </a:extLst>
          </p:cNvPr>
          <p:cNvSpPr/>
          <p:nvPr/>
        </p:nvSpPr>
        <p:spPr>
          <a:xfrm>
            <a:off x="2197210" y="5535495"/>
            <a:ext cx="1731523" cy="5032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424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EDE67E4-5615-4888-130C-803FDC5F1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"/>
          <a:stretch/>
        </p:blipFill>
        <p:spPr>
          <a:xfrm>
            <a:off x="118849" y="0"/>
            <a:ext cx="12006346" cy="667011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42169DE-9A33-6D3C-B08F-164A32C2C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849" y="243834"/>
            <a:ext cx="3661551" cy="2003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Dikdörtgen: Köşeleri Yuvarlatılmış 6">
            <a:extLst>
              <a:ext uri="{FF2B5EF4-FFF2-40B4-BE49-F238E27FC236}">
                <a16:creationId xmlns:a16="http://schemas.microsoft.com/office/drawing/2014/main" id="{85D9FD5D-0E0C-4B0F-FBE6-7822EDD7398C}"/>
              </a:ext>
            </a:extLst>
          </p:cNvPr>
          <p:cNvSpPr/>
          <p:nvPr/>
        </p:nvSpPr>
        <p:spPr>
          <a:xfrm>
            <a:off x="5822950" y="4121150"/>
            <a:ext cx="2209800" cy="29845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Bağlayıcı: Dirsek 8">
            <a:extLst>
              <a:ext uri="{FF2B5EF4-FFF2-40B4-BE49-F238E27FC236}">
                <a16:creationId xmlns:a16="http://schemas.microsoft.com/office/drawing/2014/main" id="{27CC761C-31FB-16F6-000B-A949BC6163A5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47951" y="1804900"/>
            <a:ext cx="3034445" cy="1915553"/>
          </a:xfrm>
          <a:prstGeom prst="bentConnector2">
            <a:avLst/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Açıklama Balonu: Bükülü Çizgi 14">
            <a:extLst>
              <a:ext uri="{FF2B5EF4-FFF2-40B4-BE49-F238E27FC236}">
                <a16:creationId xmlns:a16="http://schemas.microsoft.com/office/drawing/2014/main" id="{262A4F03-3259-B000-2760-D25CFF34AA7F}"/>
              </a:ext>
            </a:extLst>
          </p:cNvPr>
          <p:cNvSpPr/>
          <p:nvPr/>
        </p:nvSpPr>
        <p:spPr>
          <a:xfrm>
            <a:off x="8089900" y="2031999"/>
            <a:ext cx="2654300" cy="849449"/>
          </a:xfrm>
          <a:prstGeom prst="borderCallout2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tx1"/>
                </a:solidFill>
              </a:rPr>
              <a:t>Okul numarası başına ‘o’ harfi ekleyiniz.</a:t>
            </a:r>
          </a:p>
          <a:p>
            <a:pPr algn="ctr"/>
            <a:r>
              <a:rPr lang="tr-TR" sz="1600" dirty="0">
                <a:solidFill>
                  <a:schemeClr val="tx1"/>
                </a:solidFill>
              </a:rPr>
              <a:t>Örn: o123456789</a:t>
            </a:r>
          </a:p>
        </p:txBody>
      </p: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EF248D19-8E53-0FEE-9A52-5E19C5830E37}"/>
              </a:ext>
            </a:extLst>
          </p:cNvPr>
          <p:cNvSpPr/>
          <p:nvPr/>
        </p:nvSpPr>
        <p:spPr>
          <a:xfrm>
            <a:off x="673100" y="5480050"/>
            <a:ext cx="3905250" cy="70485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e-Devlet İle Giriş yapabilirsiniz.</a:t>
            </a:r>
          </a:p>
        </p:txBody>
      </p:sp>
      <p:cxnSp>
        <p:nvCxnSpPr>
          <p:cNvPr id="20" name="Bağlayıcı: Dirsek 19">
            <a:extLst>
              <a:ext uri="{FF2B5EF4-FFF2-40B4-BE49-F238E27FC236}">
                <a16:creationId xmlns:a16="http://schemas.microsoft.com/office/drawing/2014/main" id="{72F4FF54-9E83-23E7-0DE4-2A376071A86D}"/>
              </a:ext>
            </a:extLst>
          </p:cNvPr>
          <p:cNvCxnSpPr/>
          <p:nvPr/>
        </p:nvCxnSpPr>
        <p:spPr>
          <a:xfrm rot="10800000" flipV="1">
            <a:off x="4578350" y="5403849"/>
            <a:ext cx="2044700" cy="428625"/>
          </a:xfrm>
          <a:prstGeom prst="bentConnector3">
            <a:avLst>
              <a:gd name="adj1" fmla="val 4565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64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2F649B1E-52CD-959D-ED4C-A117E6BA3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1" y="265471"/>
            <a:ext cx="11831170" cy="6263148"/>
          </a:xfrm>
          <a:prstGeom prst="rect">
            <a:avLst/>
          </a:prstGeom>
        </p:spPr>
      </p:pic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94AE49D5-3919-9DAC-D621-0720F839576C}"/>
              </a:ext>
            </a:extLst>
          </p:cNvPr>
          <p:cNvSpPr/>
          <p:nvPr/>
        </p:nvSpPr>
        <p:spPr>
          <a:xfrm>
            <a:off x="511278" y="3057832"/>
            <a:ext cx="1592826" cy="37116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: Köşeleri Yuvarlatılmış 10">
            <a:extLst>
              <a:ext uri="{FF2B5EF4-FFF2-40B4-BE49-F238E27FC236}">
                <a16:creationId xmlns:a16="http://schemas.microsoft.com/office/drawing/2014/main" id="{DCA4D5EE-0FF3-3C86-7DBF-AF95EADFE32A}"/>
              </a:ext>
            </a:extLst>
          </p:cNvPr>
          <p:cNvSpPr/>
          <p:nvPr/>
        </p:nvSpPr>
        <p:spPr>
          <a:xfrm>
            <a:off x="4303097" y="2705100"/>
            <a:ext cx="3887176" cy="10766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Ders Kayıt İşlemlerini (Ders Seçme) modülünü kullanarak yapılır.</a:t>
            </a:r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52EBD16E-00F7-ABD9-1B23-9CB0F06D3AEB}"/>
              </a:ext>
            </a:extLst>
          </p:cNvPr>
          <p:cNvCxnSpPr>
            <a:stCxn id="10" idx="3"/>
          </p:cNvCxnSpPr>
          <p:nvPr/>
        </p:nvCxnSpPr>
        <p:spPr>
          <a:xfrm>
            <a:off x="2104104" y="3243416"/>
            <a:ext cx="219899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41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2D896A-1372-D2CC-C2D6-DB7C1E078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" y="103646"/>
            <a:ext cx="11963400" cy="100965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Seçilecek Tüm Dersler </a:t>
            </a:r>
            <a:r>
              <a:rPr lang="tr-TR" sz="3600" b="1" dirty="0">
                <a:solidFill>
                  <a:srgbClr val="FF0000"/>
                </a:solidFill>
              </a:rPr>
              <a:t>Açılan Dersler Butonu </a:t>
            </a:r>
            <a:r>
              <a:rPr lang="tr-TR" sz="3600" dirty="0"/>
              <a:t>Altında Liste Halinde Yayınlanmıştır.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E449AB1-81F3-C87E-F589-F0F05A0D9F93}"/>
              </a:ext>
            </a:extLst>
          </p:cNvPr>
          <p:cNvSpPr/>
          <p:nvPr/>
        </p:nvSpPr>
        <p:spPr>
          <a:xfrm>
            <a:off x="7266561" y="1945943"/>
            <a:ext cx="1303508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38C929D-B31C-32ED-A7A9-BC71B5171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0"/>
          <a:stretch/>
        </p:blipFill>
        <p:spPr>
          <a:xfrm>
            <a:off x="0" y="1113296"/>
            <a:ext cx="12192000" cy="5744704"/>
          </a:xfrm>
          <a:prstGeom prst="rect">
            <a:avLst/>
          </a:prstGeom>
        </p:spPr>
      </p:pic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72D288AF-9963-35D3-B153-C48C7A38ACE9}"/>
              </a:ext>
            </a:extLst>
          </p:cNvPr>
          <p:cNvSpPr/>
          <p:nvPr/>
        </p:nvSpPr>
        <p:spPr>
          <a:xfrm>
            <a:off x="7744569" y="3323476"/>
            <a:ext cx="4218831" cy="14941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Zorunlu ve Seçmeli Derslerden Müfredatınıza göre AKTS tamamlamanız gerekmektedir.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E68FBB-0BAC-78D3-C110-1AA00E159B89}"/>
              </a:ext>
            </a:extLst>
          </p:cNvPr>
          <p:cNvSpPr/>
          <p:nvPr/>
        </p:nvSpPr>
        <p:spPr>
          <a:xfrm>
            <a:off x="165100" y="2692400"/>
            <a:ext cx="914400" cy="40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CEF309DE-8458-229C-4BE8-C0728AC064AD}"/>
              </a:ext>
            </a:extLst>
          </p:cNvPr>
          <p:cNvSpPr/>
          <p:nvPr/>
        </p:nvSpPr>
        <p:spPr>
          <a:xfrm>
            <a:off x="2508250" y="1778000"/>
            <a:ext cx="1828800" cy="66148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Seçilen Dersleri Ekle</a:t>
            </a:r>
          </a:p>
        </p:txBody>
      </p:sp>
      <p:cxnSp>
        <p:nvCxnSpPr>
          <p:cNvPr id="16" name="Bağlayıcı: Dirsek 15">
            <a:extLst>
              <a:ext uri="{FF2B5EF4-FFF2-40B4-BE49-F238E27FC236}">
                <a16:creationId xmlns:a16="http://schemas.microsoft.com/office/drawing/2014/main" id="{18B4666A-7DDE-DF34-C7ED-7ABDBD74F109}"/>
              </a:ext>
            </a:extLst>
          </p:cNvPr>
          <p:cNvCxnSpPr>
            <a:cxnSpLocks/>
            <a:stCxn id="12" idx="6"/>
            <a:endCxn id="13" idx="1"/>
          </p:cNvCxnSpPr>
          <p:nvPr/>
        </p:nvCxnSpPr>
        <p:spPr>
          <a:xfrm flipV="1">
            <a:off x="1079500" y="2108741"/>
            <a:ext cx="1428750" cy="786859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Dikdörtgen: Köşeleri Yuvarlatılmış 17">
            <a:extLst>
              <a:ext uri="{FF2B5EF4-FFF2-40B4-BE49-F238E27FC236}">
                <a16:creationId xmlns:a16="http://schemas.microsoft.com/office/drawing/2014/main" id="{36333EF4-5539-EC0E-6973-453F21E4C263}"/>
              </a:ext>
            </a:extLst>
          </p:cNvPr>
          <p:cNvSpPr/>
          <p:nvPr/>
        </p:nvSpPr>
        <p:spPr>
          <a:xfrm>
            <a:off x="7867650" y="4883150"/>
            <a:ext cx="4095750" cy="81075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Maksimum 45 AKTS ders Seçebilirsiniz.</a:t>
            </a:r>
          </a:p>
        </p:txBody>
      </p:sp>
    </p:spTree>
    <p:extLst>
      <p:ext uri="{BB962C8B-B14F-4D97-AF65-F5344CB8AC3E}">
        <p14:creationId xmlns:p14="http://schemas.microsoft.com/office/powerpoint/2010/main" val="2786246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2D896A-1372-D2CC-C2D6-DB7C1E078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" y="127495"/>
            <a:ext cx="11963400" cy="100965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Seçilecek Tüm Dersler </a:t>
            </a:r>
            <a:r>
              <a:rPr lang="tr-TR" sz="3600" b="1" dirty="0">
                <a:solidFill>
                  <a:srgbClr val="FF0000"/>
                </a:solidFill>
              </a:rPr>
              <a:t>Danışman Onayına Gönder Butonu </a:t>
            </a:r>
            <a:r>
              <a:rPr lang="tr-TR" sz="3600" dirty="0"/>
              <a:t>ile danışman hocaya gönderilir.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E449AB1-81F3-C87E-F589-F0F05A0D9F93}"/>
              </a:ext>
            </a:extLst>
          </p:cNvPr>
          <p:cNvSpPr/>
          <p:nvPr/>
        </p:nvSpPr>
        <p:spPr>
          <a:xfrm>
            <a:off x="7266561" y="1945943"/>
            <a:ext cx="1303508" cy="6614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38C929D-B31C-32ED-A7A9-BC71B5171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r="2215"/>
          <a:stretch/>
        </p:blipFill>
        <p:spPr>
          <a:xfrm>
            <a:off x="165100" y="1335024"/>
            <a:ext cx="11721426" cy="5522976"/>
          </a:xfrm>
          <a:prstGeom prst="rect">
            <a:avLst/>
          </a:prstGeom>
        </p:spPr>
      </p:pic>
      <p:sp>
        <p:nvSpPr>
          <p:cNvPr id="9" name="Dikdörtgen: Köşeleri Yuvarlatılmış 8">
            <a:extLst>
              <a:ext uri="{FF2B5EF4-FFF2-40B4-BE49-F238E27FC236}">
                <a16:creationId xmlns:a16="http://schemas.microsoft.com/office/drawing/2014/main" id="{72D288AF-9963-35D3-B153-C48C7A38ACE9}"/>
              </a:ext>
            </a:extLst>
          </p:cNvPr>
          <p:cNvSpPr/>
          <p:nvPr/>
        </p:nvSpPr>
        <p:spPr>
          <a:xfrm>
            <a:off x="7744569" y="2360655"/>
            <a:ext cx="4141957" cy="9494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Zorunlu ve Seçmeli Derslerden Müfredatınıza tamamını seçiniz.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E68FBB-0BAC-78D3-C110-1AA00E159B89}"/>
              </a:ext>
            </a:extLst>
          </p:cNvPr>
          <p:cNvSpPr/>
          <p:nvPr/>
        </p:nvSpPr>
        <p:spPr>
          <a:xfrm>
            <a:off x="88226" y="2728976"/>
            <a:ext cx="972478" cy="47142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Dikdörtgen: Köşeleri Yuvarlatılmış 12">
            <a:extLst>
              <a:ext uri="{FF2B5EF4-FFF2-40B4-BE49-F238E27FC236}">
                <a16:creationId xmlns:a16="http://schemas.microsoft.com/office/drawing/2014/main" id="{CEF309DE-8458-229C-4BE8-C0728AC064AD}"/>
              </a:ext>
            </a:extLst>
          </p:cNvPr>
          <p:cNvSpPr/>
          <p:nvPr/>
        </p:nvSpPr>
        <p:spPr>
          <a:xfrm>
            <a:off x="2304480" y="1531231"/>
            <a:ext cx="2822702" cy="82942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Danışman onayına Göndermeyi Unutmayınız.</a:t>
            </a:r>
          </a:p>
        </p:txBody>
      </p:sp>
      <p:cxnSp>
        <p:nvCxnSpPr>
          <p:cNvPr id="16" name="Bağlayıcı: Dirsek 15">
            <a:extLst>
              <a:ext uri="{FF2B5EF4-FFF2-40B4-BE49-F238E27FC236}">
                <a16:creationId xmlns:a16="http://schemas.microsoft.com/office/drawing/2014/main" id="{18B4666A-7DDE-DF34-C7ED-7ABDBD74F109}"/>
              </a:ext>
            </a:extLst>
          </p:cNvPr>
          <p:cNvCxnSpPr>
            <a:cxnSpLocks/>
            <a:stCxn id="12" idx="6"/>
            <a:endCxn id="13" idx="1"/>
          </p:cNvCxnSpPr>
          <p:nvPr/>
        </p:nvCxnSpPr>
        <p:spPr>
          <a:xfrm flipV="1">
            <a:off x="1060704" y="1945943"/>
            <a:ext cx="1243776" cy="1018745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Resim 13">
            <a:extLst>
              <a:ext uri="{FF2B5EF4-FFF2-40B4-BE49-F238E27FC236}">
                <a16:creationId xmlns:a16="http://schemas.microsoft.com/office/drawing/2014/main" id="{69E67465-3D92-8E7F-62D0-604DD662C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308" y="4013434"/>
            <a:ext cx="2263336" cy="9678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7" name="Bağlayıcı: Dirsek 16">
            <a:extLst>
              <a:ext uri="{FF2B5EF4-FFF2-40B4-BE49-F238E27FC236}">
                <a16:creationId xmlns:a16="http://schemas.microsoft.com/office/drawing/2014/main" id="{DDDE114B-B4AE-E9D8-BBBA-5741FCE3F8E2}"/>
              </a:ext>
            </a:extLst>
          </p:cNvPr>
          <p:cNvCxnSpPr>
            <a:endCxn id="14" idx="2"/>
          </p:cNvCxnSpPr>
          <p:nvPr/>
        </p:nvCxnSpPr>
        <p:spPr>
          <a:xfrm>
            <a:off x="1060704" y="2964688"/>
            <a:ext cx="3711604" cy="1532658"/>
          </a:xfrm>
          <a:prstGeom prst="bentConnector3">
            <a:avLst>
              <a:gd name="adj1" fmla="val 6675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10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A12CD6-E3C6-AF28-FB32-C23E893CC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Danışman Onayı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3AE161-9FC4-8AEE-25B6-7EBE72F41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Danışman öğretim üyesi dersleri kontrol eder. </a:t>
            </a:r>
          </a:p>
          <a:p>
            <a:r>
              <a:rPr lang="tr-TR" dirty="0"/>
              <a:t>Hatalı seçilen dersleri düzeltir.</a:t>
            </a:r>
          </a:p>
          <a:p>
            <a:r>
              <a:rPr lang="tr-TR" dirty="0"/>
              <a:t>Ders kaydını onaylayan öğrencinin ders seçimlerinde eksik varsa tamamlar.</a:t>
            </a:r>
          </a:p>
          <a:p>
            <a:r>
              <a:rPr lang="tr-TR" dirty="0"/>
              <a:t>Daha sonra «</a:t>
            </a:r>
            <a:r>
              <a:rPr lang="tr-TR" b="1" dirty="0">
                <a:solidFill>
                  <a:srgbClr val="FF0000"/>
                </a:solidFill>
              </a:rPr>
              <a:t>DANIŞMAN ONAYI</a:t>
            </a:r>
            <a:r>
              <a:rPr lang="tr-TR" dirty="0"/>
              <a:t>» butonuna tıklayarak öğrencinin ders kaydını onaylar.</a:t>
            </a:r>
          </a:p>
        </p:txBody>
      </p:sp>
    </p:spTree>
    <p:extLst>
      <p:ext uri="{BB962C8B-B14F-4D97-AF65-F5344CB8AC3E}">
        <p14:creationId xmlns:p14="http://schemas.microsoft.com/office/powerpoint/2010/main" val="1716732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F5AD15-293A-7CE3-6E65-8DB3E117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ÖZEL DURUMLAR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2826E-B657-539F-00BE-297E1017F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DERS KAYITLARI İLE İLGİLİ HATALAR </a:t>
            </a:r>
            <a:r>
              <a:rPr lang="tr-TR" b="1" dirty="0">
                <a:solidFill>
                  <a:srgbClr val="FF0000"/>
                </a:solidFill>
              </a:rPr>
              <a:t>21-25.Eylül.2026 </a:t>
            </a:r>
            <a:r>
              <a:rPr lang="tr-TR" dirty="0"/>
              <a:t>tarihleri arasında düzeltilebilmektedir.</a:t>
            </a:r>
          </a:p>
          <a:p>
            <a:pPr algn="just"/>
            <a:r>
              <a:rPr lang="tr-TR" dirty="0"/>
              <a:t> Mazereti nedeniyle kayıt yaptıramayan öğrenciler geçerli mazeretlerini kanıtlamak suretiyle </a:t>
            </a:r>
            <a:r>
              <a:rPr lang="tr-TR" b="1" dirty="0">
                <a:solidFill>
                  <a:srgbClr val="FF0000"/>
                </a:solidFill>
              </a:rPr>
              <a:t>28.09.2026 - 09.10.2026 </a:t>
            </a:r>
            <a:r>
              <a:rPr lang="tr-TR" dirty="0"/>
              <a:t>tarihleri arasında «Mazeretli Ders Kayıtları» sürecinde ders kayıtlarını tamamlamakla yükümlüdürler.</a:t>
            </a:r>
          </a:p>
          <a:p>
            <a:pPr algn="just"/>
            <a:r>
              <a:rPr lang="tr-TR" dirty="0"/>
              <a:t>Önceden herhangi bir bölümde eğitim almış öğrenciler MUAFİYET işlemlerini «Muafiyet Başvurusu» açıldığında yapabilirler. Muafiyet çalışmaları </a:t>
            </a:r>
            <a:r>
              <a:rPr lang="tr-TR" b="1" dirty="0">
                <a:solidFill>
                  <a:srgbClr val="FF0000"/>
                </a:solidFill>
              </a:rPr>
              <a:t>14.09.2026-25.09.2026</a:t>
            </a:r>
            <a:r>
              <a:rPr lang="tr-TR" dirty="0"/>
              <a:t> tarihleri arasında gerçekleştirilecektir. Muafiyet yeni kayıtlı öğrencilerin daha önce başarılı oldukları dersler için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684780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A712B89-D3AC-9D29-160A-FA6A9A0D5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84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207</Words>
  <Application>Microsoft Office PowerPoint</Application>
  <PresentationFormat>Geniş ekran</PresentationFormat>
  <Paragraphs>25</Paragraphs>
  <Slides>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Teması</vt:lpstr>
      <vt:lpstr>PowerPoint Sunusu</vt:lpstr>
      <vt:lpstr>Öğrenci otomasyon sistemine giriş yapınız.</vt:lpstr>
      <vt:lpstr>PowerPoint Sunusu</vt:lpstr>
      <vt:lpstr>PowerPoint Sunusu</vt:lpstr>
      <vt:lpstr>Seçilecek Tüm Dersler Açılan Dersler Butonu Altında Liste Halinde Yayınlanmıştır.</vt:lpstr>
      <vt:lpstr>Seçilecek Tüm Dersler Danışman Onayına Gönder Butonu ile danışman hocaya gönderilir.</vt:lpstr>
      <vt:lpstr>Danışman Onayı</vt:lpstr>
      <vt:lpstr>ÖZEL DURUMLAR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Belkıs MUCA YİĞİT</dc:creator>
  <cp:lastModifiedBy>RUSTU</cp:lastModifiedBy>
  <cp:revision>23</cp:revision>
  <dcterms:created xsi:type="dcterms:W3CDTF">2026-09-14T12:54:40Z</dcterms:created>
  <dcterms:modified xsi:type="dcterms:W3CDTF">2026-09-15T13:02:24Z</dcterms:modified>
</cp:coreProperties>
</file>